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52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47B2-E64E-43E7-967C-F62F8D665BF8}" type="datetimeFigureOut">
              <a:rPr lang="en-US" smtClean="0"/>
              <a:pPr/>
              <a:t>7/14/2016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A8645-26AE-4032-BB17-7114D62D0B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3907" y="124689"/>
            <a:ext cx="2569389" cy="176645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23904" y="122536"/>
            <a:ext cx="2682488" cy="1709928"/>
          </a:xfrm>
          <a:prstGeom prst="rect">
            <a:avLst/>
          </a:prstGeom>
          <a:solidFill>
            <a:schemeClr val="tx1">
              <a:alpha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8755" y="1828801"/>
            <a:ext cx="2682488" cy="4948792"/>
          </a:xfrm>
          <a:prstGeom prst="rect">
            <a:avLst/>
          </a:prstGeom>
          <a:solidFill>
            <a:srgbClr val="272727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15888" y="4343400"/>
          <a:ext cx="2971800" cy="1489075"/>
        </p:xfrm>
        <a:graphic>
          <a:graphicData uri="http://schemas.openxmlformats.org/presentationml/2006/ole">
            <p:oleObj spid="_x0000_s1035" r:id="rId4" imgW="3657600" imgH="1828800" progId="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5889" y="4278086"/>
            <a:ext cx="2551111" cy="1600200"/>
          </a:xfrm>
          <a:prstGeom prst="rect">
            <a:avLst/>
          </a:prstGeom>
          <a:solidFill>
            <a:srgbClr val="B69712">
              <a:alpha val="60001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667000" y="118508"/>
            <a:ext cx="6396702" cy="6663292"/>
          </a:xfrm>
          <a:prstGeom prst="rect">
            <a:avLst/>
          </a:prstGeom>
          <a:solidFill>
            <a:srgbClr val="0D0D0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 descr="1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68074" y="115824"/>
            <a:ext cx="3505201" cy="6665976"/>
          </a:xfrm>
          <a:prstGeom prst="rect">
            <a:avLst/>
          </a:prstGeom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285852" y="1844626"/>
            <a:ext cx="3486375" cy="3119912"/>
          </a:xfrm>
          <a:prstGeom prst="rect">
            <a:avLst/>
          </a:prstGeom>
          <a:solidFill>
            <a:srgbClr val="0082B0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293148" y="4964539"/>
            <a:ext cx="3492107" cy="1817261"/>
          </a:xfrm>
          <a:prstGeom prst="rect">
            <a:avLst/>
          </a:prstGeom>
          <a:solidFill>
            <a:srgbClr val="B69712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4876800" y="1295399"/>
            <a:ext cx="4027487" cy="1295323"/>
            <a:chOff x="8041" y="2520"/>
            <a:chExt cx="6344" cy="2039"/>
          </a:xfrm>
        </p:grpSpPr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8775" y="2520"/>
              <a:ext cx="4190" cy="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800" b="0" i="1" u="none" strike="noStrike" cap="none" normalizeH="0" baseline="0" dirty="0" smtClean="0">
                  <a:ln>
                    <a:noFill/>
                  </a:ln>
                  <a:solidFill>
                    <a:srgbClr val="E9C31D"/>
                  </a:solidFill>
                  <a:effectLst/>
                  <a:latin typeface="Trebuchet MS" pitchFamily="34" charset="0"/>
                  <a:cs typeface="Arial" pitchFamily="34" charset="0"/>
                </a:rPr>
                <a:t>SAFETY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8041" y="2823"/>
              <a:ext cx="64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8483" y="2610"/>
              <a:ext cx="423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12856" y="2814"/>
              <a:ext cx="316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rgbClr val="E9C31D"/>
                  </a:solidFill>
                  <a:effectLst/>
                  <a:latin typeface="Trebuchet MS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8660" y="3453"/>
              <a:ext cx="5725" cy="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1" u="none" strike="noStrike" cap="none" normalizeH="0" baseline="0" dirty="0" smtClean="0">
                  <a:ln>
                    <a:noFill/>
                  </a:ln>
                  <a:solidFill>
                    <a:srgbClr val="8064A2"/>
                  </a:solidFill>
                  <a:effectLst/>
                  <a:latin typeface="Trebuchet MS" pitchFamily="34" charset="0"/>
                  <a:cs typeface="Arial" pitchFamily="34" charset="0"/>
                </a:rPr>
                <a:t>AESTHETICS</a:t>
              </a:r>
              <a:r>
                <a:rPr kumimoji="0" lang="en-US" sz="4400" b="0" i="1" u="none" strike="noStrike" cap="none" normalizeH="0" baseline="0" dirty="0" smtClean="0">
                  <a:ln>
                    <a:noFill/>
                  </a:ln>
                  <a:solidFill>
                    <a:srgbClr val="8064A2"/>
                  </a:solidFill>
                  <a:effectLst/>
                  <a:latin typeface="Trebuchet MS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8741" y="3271"/>
              <a:ext cx="2489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1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rebuchet MS" pitchFamily="34" charset="0"/>
                  <a:cs typeface="Arial" pitchFamily="34" charset="0"/>
                </a:rPr>
                <a:t>ECONOMY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47" name="Group 23"/>
          <p:cNvGrpSpPr>
            <a:grpSpLocks/>
          </p:cNvGrpSpPr>
          <p:nvPr/>
        </p:nvGrpSpPr>
        <p:grpSpPr bwMode="auto">
          <a:xfrm>
            <a:off x="5386450" y="4278086"/>
            <a:ext cx="1371600" cy="1262062"/>
            <a:chOff x="9650" y="9000"/>
            <a:chExt cx="2160" cy="1987"/>
          </a:xfrm>
        </p:grpSpPr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9736" y="9000"/>
              <a:ext cx="1987" cy="1987"/>
            </a:xfrm>
            <a:prstGeom prst="ellipse">
              <a:avLst/>
            </a:prstGeom>
            <a:solidFill>
              <a:srgbClr val="FFFFFF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Text Box 25"/>
            <p:cNvSpPr txBox="1">
              <a:spLocks noChangeArrowheads="1"/>
            </p:cNvSpPr>
            <p:nvPr/>
          </p:nvSpPr>
          <p:spPr bwMode="auto">
            <a:xfrm>
              <a:off x="9650" y="9720"/>
              <a:ext cx="21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SBTECH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9720" y="10080"/>
              <a:ext cx="201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rebuchet MS" pitchFamily="34" charset="0"/>
                  <a:cs typeface="Arial" pitchFamily="34" charset="0"/>
                </a:rPr>
                <a:t>ENGINEERS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2743200" y="4321628"/>
            <a:ext cx="2244725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A-130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Neeti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Bagh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94C9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New Delhi 110049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94C9"/>
                </a:solidFill>
                <a:effectLst/>
                <a:latin typeface="+mj-lt"/>
                <a:cs typeface="Arial" pitchFamily="34" charset="0"/>
              </a:rPr>
              <a:t>India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Phone + 91 11 2651 4120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smtClean="0">
                <a:solidFill>
                  <a:srgbClr val="FFFFFF"/>
                </a:solidFill>
                <a:latin typeface="+mj-lt"/>
                <a:cs typeface="Arial" pitchFamily="34" charset="0"/>
              </a:rPr>
              <a:t>sugata@sbtecheng.com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6200" y="118508"/>
            <a:ext cx="8987502" cy="6663292"/>
          </a:xfrm>
          <a:prstGeom prst="rect">
            <a:avLst/>
          </a:prstGeom>
          <a:solidFill>
            <a:srgbClr val="0D0D0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954838" y="2754552"/>
            <a:ext cx="21891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Pipe Racks – Steel, Concrete and Precast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Foundation and Superstructure </a:t>
            </a:r>
            <a:r>
              <a:rPr lang="en-US" sz="1000" i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Design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Equipment </a:t>
            </a:r>
            <a:r>
              <a:rPr lang="en-US" sz="1000" i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Foundation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Dynamic and </a:t>
            </a:r>
            <a:r>
              <a:rPr lang="en-US" sz="1000" i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Earthquake Analysis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3D </a:t>
            </a:r>
            <a:r>
              <a:rPr lang="en-US" sz="1000" i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Modeling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Design </a:t>
            </a:r>
            <a:r>
              <a:rPr lang="en-US" sz="1000" i="1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Drawings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Fabrication Drawings</a:t>
            </a:r>
            <a:endParaRPr lang="en-US" sz="1000" dirty="0">
              <a:latin typeface="+mj-lt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Material Take off</a:t>
            </a:r>
            <a:endParaRPr lang="en-US" sz="1000" dirty="0">
              <a:latin typeface="+mj-lt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i="1" dirty="0">
                <a:solidFill>
                  <a:srgbClr val="FFFFFF"/>
                </a:solidFill>
                <a:latin typeface="+mj-lt"/>
                <a:cs typeface="Arial" pitchFamily="34" charset="0"/>
              </a:rPr>
              <a:t>Design by International Codes</a:t>
            </a:r>
            <a:endParaRPr lang="en-US" sz="1000" dirty="0"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lang="en-US" sz="1000" dirty="0">
              <a:latin typeface="+mj-lt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085536" y="119063"/>
            <a:ext cx="6978650" cy="1216025"/>
          </a:xfrm>
          <a:prstGeom prst="rect">
            <a:avLst/>
          </a:prstGeom>
          <a:solidFill>
            <a:srgbClr val="0082B0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272861" y="342900"/>
            <a:ext cx="66230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itchFamily="34" charset="0"/>
                <a:cs typeface="Arial" pitchFamily="34" charset="0"/>
              </a:rPr>
              <a:t>We apply discipline and experience to structural engineering problems to provide robust and economic designs.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52400" y="2438400"/>
            <a:ext cx="20574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The Company, consisting of Structural Engineering professionals and Architects, intends to deliver highest quality products within a reasonable budget without ever compromising the schedule.</a:t>
            </a:r>
            <a:endParaRPr lang="en-US" sz="1000" dirty="0">
              <a:solidFill>
                <a:srgbClr val="FFFFFF"/>
              </a:solidFill>
              <a:latin typeface="+mj-lt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The team is experienced to handle all gamut of civil and structural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engineering activity starting from Buildings to Structures to complex</a:t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applications of FEM.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The work process utilizes the extraordinary power of modern</a:t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software and the intelligence of the finest minds of the industry to deliver products that are unmatched in quality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9" name="Picture 18" descr="dreamstime_3176290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24851" y="1905000"/>
            <a:ext cx="4653787" cy="3276600"/>
          </a:xfrm>
          <a:prstGeom prst="rect">
            <a:avLst/>
          </a:prstGeom>
          <a:noFill/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7467600" y="1524000"/>
            <a:ext cx="16764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Civil and Structural Design of structures and foundations for oil and gas installations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4945062" y="1447800"/>
            <a:ext cx="244633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rebuchet MS" pitchFamily="34" charset="0"/>
                <a:cs typeface="Arial" pitchFamily="34" charset="0"/>
              </a:rPr>
              <a:t>WHAT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rebuchet MS" pitchFamily="34" charset="0"/>
                <a:cs typeface="Arial" pitchFamily="34" charset="0"/>
              </a:rPr>
              <a:t>WE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rebuchet MS" pitchFamily="34" charset="0"/>
                <a:cs typeface="Arial" pitchFamily="34" charset="0"/>
              </a:rPr>
              <a:t>DO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27178" y="2438400"/>
            <a:ext cx="4654296" cy="2438400"/>
            <a:chOff x="2209800" y="2781300"/>
            <a:chExt cx="4124325" cy="2171700"/>
          </a:xfrm>
        </p:grpSpPr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2209800" y="2781300"/>
              <a:ext cx="2093913" cy="2171700"/>
            </a:xfrm>
            <a:prstGeom prst="rect">
              <a:avLst/>
            </a:prstGeom>
            <a:solidFill>
              <a:srgbClr val="0082B0">
                <a:alpha val="5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4303713" y="2781300"/>
              <a:ext cx="2030412" cy="2171700"/>
            </a:xfrm>
            <a:prstGeom prst="rect">
              <a:avLst/>
            </a:prstGeom>
            <a:solidFill>
              <a:srgbClr val="E9C31D">
                <a:alpha val="5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41515" y="1981200"/>
            <a:ext cx="4190999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000" b="0" i="1" u="none" strike="noStrike" cap="none" normalizeH="0" baseline="0" dirty="0" smtClean="0">
                <a:ln>
                  <a:noFill/>
                </a:ln>
                <a:solidFill>
                  <a:srgbClr val="0094C9"/>
                </a:solidFill>
                <a:effectLst/>
                <a:latin typeface="Lucida Sans" pitchFamily="34" charset="0"/>
                <a:cs typeface="Arial" pitchFamily="34" charset="0"/>
              </a:rPr>
              <a:t>COMPANY </a:t>
            </a:r>
            <a:r>
              <a:rPr kumimoji="0" lang="en-US" sz="3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  <a:cs typeface="Arial" pitchFamily="34" charset="0"/>
              </a:rPr>
              <a:t> 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6954838" y="2286000"/>
            <a:ext cx="2189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itchFamily="34" charset="0"/>
              </a:rPr>
              <a:t>_________________________________</a:t>
            </a:r>
            <a:r>
              <a:rPr kumimoji="0" lang="en-US" sz="1000" b="0" i="1" u="none" strike="noStrike" cap="none" normalizeH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itchFamily="34" charset="0"/>
              </a:rPr>
              <a:t>_________________________________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945088" y="2819400"/>
            <a:ext cx="2189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_________________________________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362200" y="2514600"/>
            <a:ext cx="213360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Addressing the needs of EPC companies looking for reliability and insight in structural  design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7162800" y="5257800"/>
            <a:ext cx="18288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975" b="0" i="0" u="none" strike="noStrike" cap="none" normalizeH="0" baseline="0" dirty="0" smtClean="0">
                <a:ln>
                  <a:noFill/>
                </a:ln>
                <a:solidFill>
                  <a:srgbClr val="E9C31D"/>
                </a:solidFill>
                <a:effectLst/>
                <a:latin typeface="+mj-lt"/>
                <a:cs typeface="Arial" pitchFamily="34" charset="0"/>
              </a:rPr>
              <a:t>Software Resources</a:t>
            </a:r>
          </a:p>
          <a:p>
            <a:pPr lvl="0" algn="r" fontAlgn="base">
              <a:spcBef>
                <a:spcPct val="0"/>
              </a:spcBef>
              <a:spcAft>
                <a:spcPts val="1000"/>
              </a:spcAft>
            </a:pPr>
            <a:r>
              <a:rPr lang="en-US" sz="975" dirty="0">
                <a:solidFill>
                  <a:srgbClr val="FFFFFF"/>
                </a:solidFill>
                <a:latin typeface="+mj-lt"/>
                <a:cs typeface="Arial" pitchFamily="34" charset="0"/>
              </a:rPr>
              <a:t>STAAD Pro</a:t>
            </a:r>
          </a:p>
          <a:p>
            <a:pPr lvl="0" algn="r" fontAlgn="base">
              <a:spcBef>
                <a:spcPct val="0"/>
              </a:spcBef>
              <a:spcAft>
                <a:spcPts val="1000"/>
              </a:spcAft>
            </a:pPr>
            <a:r>
              <a:rPr lang="en-US" sz="975" dirty="0">
                <a:solidFill>
                  <a:srgbClr val="FFFFFF"/>
                </a:solidFill>
                <a:latin typeface="+mj-lt"/>
                <a:cs typeface="Arial" pitchFamily="34" charset="0"/>
              </a:rPr>
              <a:t>GT </a:t>
            </a:r>
            <a:r>
              <a:rPr lang="en-US" sz="975" dirty="0" err="1">
                <a:solidFill>
                  <a:srgbClr val="FFFFFF"/>
                </a:solidFill>
                <a:latin typeface="+mj-lt"/>
                <a:cs typeface="Arial" pitchFamily="34" charset="0"/>
              </a:rPr>
              <a:t>Strudl</a:t>
            </a:r>
            <a:endParaRPr lang="en-US" sz="975" dirty="0">
              <a:solidFill>
                <a:srgbClr val="FFFFFF"/>
              </a:solidFill>
              <a:latin typeface="+mj-lt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ts val="1000"/>
              </a:spcAft>
            </a:pPr>
            <a:r>
              <a:rPr lang="en-US" sz="975" dirty="0">
                <a:solidFill>
                  <a:srgbClr val="FFFFFF"/>
                </a:solidFill>
                <a:latin typeface="+mj-lt"/>
                <a:cs typeface="Arial" pitchFamily="34" charset="0"/>
              </a:rPr>
              <a:t>Foundation 3D and MAT 3D</a:t>
            </a:r>
          </a:p>
          <a:p>
            <a:pPr lvl="0" algn="r" fontAlgn="base">
              <a:spcBef>
                <a:spcPct val="0"/>
              </a:spcBef>
              <a:spcAft>
                <a:spcPts val="1000"/>
              </a:spcAft>
            </a:pPr>
            <a:r>
              <a:rPr lang="en-US" sz="975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TEKLA</a:t>
            </a:r>
            <a:endParaRPr lang="en-US" sz="975" dirty="0">
              <a:solidFill>
                <a:srgbClr val="FFFFFF"/>
              </a:solidFill>
              <a:latin typeface="+mj-lt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ts val="1000"/>
              </a:spcAft>
            </a:pPr>
            <a:r>
              <a:rPr lang="en-US" sz="975" dirty="0" smtClean="0">
                <a:solidFill>
                  <a:srgbClr val="FFFFFF"/>
                </a:solidFill>
                <a:latin typeface="+mj-lt"/>
                <a:cs typeface="Arial" pitchFamily="34" charset="0"/>
              </a:rPr>
              <a:t>RISABASE AND DESCON</a:t>
            </a:r>
            <a:endParaRPr lang="en-US" sz="975" dirty="0">
              <a:solidFill>
                <a:srgbClr val="FFFFFF"/>
              </a:solidFill>
              <a:latin typeface="+mj-lt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n-US" sz="975" dirty="0">
              <a:latin typeface="+mj-lt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975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2209800" y="5246914"/>
            <a:ext cx="2362200" cy="39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The team  consists of  10 engineers designers and Architects</a:t>
            </a:r>
            <a:endParaRPr lang="en-US" sz="1100" dirty="0" smtClean="0">
              <a:solidFill>
                <a:srgbClr val="0082B0"/>
              </a:solidFill>
              <a:latin typeface="+mj-lt"/>
              <a:ea typeface="Cambria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The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 team  has been developed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baseline="0" dirty="0" smtClean="0">
                <a:solidFill>
                  <a:srgbClr val="0082B0"/>
                </a:solidFill>
                <a:latin typeface="+mj-lt"/>
                <a:ea typeface="Cambria" pitchFamily="18" charset="0"/>
                <a:cs typeface="Arial" pitchFamily="34" charset="0"/>
              </a:rPr>
              <a:t>by</a:t>
            </a:r>
            <a:r>
              <a:rPr lang="en-US" sz="1100" dirty="0" smtClean="0">
                <a:solidFill>
                  <a:srgbClr val="0082B0"/>
                </a:solidFill>
                <a:latin typeface="+mj-lt"/>
                <a:ea typeface="Cambria" pitchFamily="18" charset="0"/>
                <a:cs typeface="Arial" pitchFamily="34" charset="0"/>
              </a:rPr>
              <a:t> </a:t>
            </a:r>
            <a:r>
              <a:rPr lang="en-US" sz="1100" dirty="0" err="1" smtClean="0">
                <a:solidFill>
                  <a:srgbClr val="0082B0"/>
                </a:solidFill>
                <a:latin typeface="+mj-lt"/>
                <a:ea typeface="Cambria" pitchFamily="18" charset="0"/>
                <a:cs typeface="Arial" pitchFamily="34" charset="0"/>
              </a:rPr>
              <a:t>Mr</a:t>
            </a:r>
            <a:r>
              <a:rPr lang="en-US" sz="1100" dirty="0" smtClean="0">
                <a:solidFill>
                  <a:srgbClr val="0082B0"/>
                </a:solidFill>
                <a:latin typeface="+mj-lt"/>
                <a:ea typeface="Cambria" pitchFamily="18" charset="0"/>
                <a:cs typeface="Arial" pitchFamily="34" charset="0"/>
              </a:rPr>
              <a:t>  S Bhattacharya., a certified professional  engineer  from Pennsylvania  USA.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Each team member has been proficient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  in their respective area of 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specialisation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82B0"/>
              </a:solidFill>
              <a:effectLst/>
              <a:latin typeface="+mj-lt"/>
              <a:ea typeface="Cambria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572000" y="5257800"/>
            <a:ext cx="18288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82B0"/>
                </a:solidFill>
                <a:effectLst/>
                <a:latin typeface="+mj-lt"/>
                <a:ea typeface="Cambria" pitchFamily="18" charset="0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ea typeface="Cambr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ea typeface="Cambria" pitchFamily="18" charset="0"/>
              <a:cs typeface="Arial" pitchFamily="34" charset="0"/>
            </a:endParaRPr>
          </a:p>
          <a:p>
            <a:pPr marL="228600" lvl="0" indent="-2286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+mj-lt"/>
              <a:ea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214</Words>
  <Application>Microsoft Office PowerPoint</Application>
  <PresentationFormat>On-screen Show (4:3)</PresentationFormat>
  <Paragraphs>56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</dc:creator>
  <cp:lastModifiedBy>S Bhattacharya</cp:lastModifiedBy>
  <cp:revision>30</cp:revision>
  <dcterms:created xsi:type="dcterms:W3CDTF">2012-01-28T14:11:44Z</dcterms:created>
  <dcterms:modified xsi:type="dcterms:W3CDTF">2016-07-14T14:29:43Z</dcterms:modified>
</cp:coreProperties>
</file>